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8" r:id="rId4"/>
    <p:sldId id="269" r:id="rId5"/>
    <p:sldId id="270" r:id="rId6"/>
    <p:sldId id="323" r:id="rId7"/>
    <p:sldId id="271" r:id="rId8"/>
    <p:sldId id="272" r:id="rId9"/>
    <p:sldId id="273" r:id="rId10"/>
    <p:sldId id="274" r:id="rId11"/>
    <p:sldId id="276" r:id="rId12"/>
    <p:sldId id="289" r:id="rId13"/>
    <p:sldId id="322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1122363"/>
            <a:ext cx="9395791" cy="2387600"/>
          </a:xfrm>
        </p:spPr>
        <p:txBody>
          <a:bodyPr>
            <a:normAutofit/>
          </a:bodyPr>
          <a:lstStyle/>
          <a:p>
            <a:r>
              <a:rPr lang="cs-CZ" b="1" dirty="0"/>
              <a:t>Změny v průběhu realizace malého projektu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  <a:p>
            <a:r>
              <a:rPr lang="cs-CZ" dirty="0"/>
              <a:t>Školení pro Konečné uživatele</a:t>
            </a:r>
          </a:p>
          <a:p>
            <a:r>
              <a:rPr lang="cs-CZ" dirty="0"/>
              <a:t>19. 9. 2019, Zlín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327D3B9-9096-4241-A666-4D181B64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04" y="107710"/>
            <a:ext cx="11224591" cy="101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RV a vyžaduje se podpis dodatku</a:t>
            </a:r>
            <a:r>
              <a:rPr lang="cs-CZ" b="1" dirty="0"/>
              <a:t> ke 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690688"/>
            <a:ext cx="11208327" cy="5167312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Prodloužení </a:t>
            </a:r>
            <a:r>
              <a:rPr lang="cs-CZ" b="1" dirty="0"/>
              <a:t>termínu realizace MP nad 12 měsíců</a:t>
            </a:r>
            <a:r>
              <a:rPr lang="cs-CZ" dirty="0"/>
              <a:t>, maximálně však do 18 měsíců,</a:t>
            </a:r>
          </a:p>
          <a:p>
            <a:pPr lvl="0" algn="just"/>
            <a:r>
              <a:rPr lang="cs-CZ" b="1" dirty="0"/>
              <a:t>Změna aktivit </a:t>
            </a:r>
            <a:r>
              <a:rPr lang="cs-CZ" dirty="0"/>
              <a:t>malého projektu (je možná jen v případě objektivních příčin),</a:t>
            </a:r>
          </a:p>
          <a:p>
            <a:pPr lvl="0" algn="just"/>
            <a:r>
              <a:rPr lang="cs-CZ" dirty="0"/>
              <a:t>Změna </a:t>
            </a:r>
            <a:r>
              <a:rPr lang="cs-CZ" b="1" dirty="0"/>
              <a:t>měřitelných ukazatelů </a:t>
            </a:r>
            <a:r>
              <a:rPr lang="cs-CZ" dirty="0"/>
              <a:t>(změna ukazatelů je možná pouze v případě objektivních příčin, může mít za následek snížení poskytnutého NFP z veřejných zdrojů),</a:t>
            </a:r>
          </a:p>
          <a:p>
            <a:pPr lvl="0" algn="just"/>
            <a:r>
              <a:rPr lang="cs-CZ" dirty="0"/>
              <a:t>Jakákoliv </a:t>
            </a:r>
            <a:r>
              <a:rPr lang="cs-CZ" b="1" dirty="0"/>
              <a:t>změna KU a Partnerů</a:t>
            </a:r>
            <a:r>
              <a:rPr lang="cs-CZ" dirty="0"/>
              <a:t>, při které dochází ke změně IČ</a:t>
            </a:r>
            <a:r>
              <a:rPr lang="cs-CZ" b="1" dirty="0"/>
              <a:t>, </a:t>
            </a:r>
            <a:r>
              <a:rPr lang="cs-CZ" dirty="0"/>
              <a:t>ale na základě které jsou nadále splněny podmínky výzvy, zejména splynutí, sloučení, rozdělení, změna právní formy, prodej podniku nebo jeho části, transformace a jiné formy právního nástupnictví,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81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RV a vyžaduje se podpis dodatku</a:t>
            </a:r>
            <a:r>
              <a:rPr lang="cs-CZ" b="1" dirty="0"/>
              <a:t> ke 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 uvedených případech musí KU </a:t>
            </a:r>
            <a:r>
              <a:rPr lang="cs-CZ" b="1" dirty="0"/>
              <a:t>písemně zaslat </a:t>
            </a:r>
            <a:r>
              <a:rPr lang="cs-CZ" dirty="0"/>
              <a:t>národně příslušnému Správci Žádost o změnu vč. příloh (v případě změny rozpočtu přepracovaný podrobný rozpočet) minimálně 30 kalendářních dnů před plánovaným uskutečněním změny ve 2 originálních vyhotoveních a zároveň na e-mailovou adresu příslušného Správce.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Do 30 dnů </a:t>
            </a:r>
            <a:r>
              <a:rPr lang="cs-CZ" dirty="0"/>
              <a:t>od podání Žádosti o podstatnou změnu Správce sdělí KU výsledek hlasování.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Stanovisko RV </a:t>
            </a:r>
            <a:r>
              <a:rPr lang="cs-CZ" dirty="0"/>
              <a:t>je pro Správce a KU závazné.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05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NEPŘÍPUSTNÉ ZMĚNY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16731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Zvýšení objemu </a:t>
            </a:r>
            <a:r>
              <a:rPr lang="cs-CZ" dirty="0"/>
              <a:t>nebo podílu finančních prostředků z EFRR,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Prodloužení doby </a:t>
            </a:r>
            <a:r>
              <a:rPr lang="cs-CZ" dirty="0"/>
              <a:t>realizace MP na více jak 18 měsíců,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Odstoupení</a:t>
            </a:r>
            <a:r>
              <a:rPr lang="cs-CZ" dirty="0"/>
              <a:t> kteréhokoliv partnera/konečného uživatele,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Vyloučení </a:t>
            </a:r>
            <a:r>
              <a:rPr lang="cs-CZ" dirty="0"/>
              <a:t>kteréhokoliv měřitelného ukazatele,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Změna právní subjektivity </a:t>
            </a:r>
            <a:r>
              <a:rPr lang="cs-CZ" dirty="0"/>
              <a:t>kteréhokoliv partnera/konečného uživatele, na základě které nejsou splněny podmínky výzvy a kde se změnou tento stává neoprávněným typem žadatele. </a:t>
            </a:r>
          </a:p>
        </p:txBody>
      </p:sp>
    </p:spTree>
    <p:extLst>
      <p:ext uri="{BB962C8B-B14F-4D97-AF65-F5344CB8AC3E}">
        <p14:creationId xmlns:p14="http://schemas.microsoft.com/office/powerpoint/2010/main" val="1529279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966"/>
            <a:ext cx="9144000" cy="2048954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5110"/>
            <a:ext cx="9144000" cy="204895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Bc. Hana Strnadelová</a:t>
            </a:r>
          </a:p>
          <a:p>
            <a:endParaRPr lang="cs-CZ" dirty="0"/>
          </a:p>
          <a:p>
            <a:r>
              <a:rPr lang="cs-CZ" dirty="0"/>
              <a:t>projektový manažer</a:t>
            </a:r>
          </a:p>
          <a:p>
            <a:r>
              <a:rPr lang="cs-CZ" dirty="0"/>
              <a:t>Region Bílé Karpaty</a:t>
            </a:r>
          </a:p>
          <a:p>
            <a:r>
              <a:rPr lang="cs-CZ" dirty="0"/>
              <a:t>573 776 055, 731 205 005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0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CC5A8C-DCC4-4011-8145-A0AB526A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61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V případě, že nelze realizovat MP přesně podle schválené </a:t>
            </a:r>
            <a:r>
              <a:rPr lang="cs-CZ" dirty="0" err="1"/>
              <a:t>ŽoNFP</a:t>
            </a:r>
            <a:r>
              <a:rPr lang="cs-CZ" dirty="0"/>
              <a:t> a uzavřené Smlouvy o NFP, může dojít k jeho změně, ale je třeba:</a:t>
            </a:r>
          </a:p>
          <a:p>
            <a:pPr algn="just"/>
            <a:endParaRPr lang="cs-CZ" dirty="0"/>
          </a:p>
          <a:p>
            <a:pPr lvl="1" algn="just"/>
            <a:r>
              <a:rPr lang="cs-CZ" sz="2800" b="1" dirty="0"/>
              <a:t>zavčas</a:t>
            </a:r>
            <a:r>
              <a:rPr lang="cs-CZ" sz="2800" dirty="0"/>
              <a:t> konzultovat,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/>
              <a:t>charakterizovat </a:t>
            </a:r>
            <a:r>
              <a:rPr lang="cs-CZ" sz="2800" b="1" dirty="0"/>
              <a:t>druh změny </a:t>
            </a:r>
            <a:r>
              <a:rPr lang="cs-CZ" sz="2800" dirty="0"/>
              <a:t>(e-mailem hlásit veškeré změny a dle toho se určí závažnost a druh změny).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34C4D0E-F463-45AD-B246-CEB47C9C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001"/>
            <a:ext cx="10515600" cy="1325563"/>
          </a:xfrm>
        </p:spPr>
        <p:txBody>
          <a:bodyPr/>
          <a:lstStyle/>
          <a:p>
            <a:r>
              <a:rPr lang="cs-CZ" b="1" dirty="0"/>
              <a:t>Změny v malém projektu</a:t>
            </a:r>
          </a:p>
        </p:txBody>
      </p:sp>
    </p:spTree>
    <p:extLst>
      <p:ext uri="{BB962C8B-B14F-4D97-AF65-F5344CB8AC3E}">
        <p14:creationId xmlns:p14="http://schemas.microsoft.com/office/powerpoint/2010/main" val="122203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Změny v malém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491732"/>
            <a:ext cx="10969487" cy="507875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Podle závažnosti se změny dělí  na: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oznámení</a:t>
            </a:r>
            <a:r>
              <a:rPr lang="cs-CZ" sz="2800" dirty="0"/>
              <a:t> o změně údajů,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nepodstatné</a:t>
            </a:r>
            <a:r>
              <a:rPr lang="cs-CZ" sz="2800" dirty="0"/>
              <a:t> změny,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podstatné</a:t>
            </a:r>
            <a:r>
              <a:rPr lang="cs-CZ" sz="2800" dirty="0"/>
              <a:t> změny,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cs-CZ" sz="2800" dirty="0"/>
              <a:t>- </a:t>
            </a:r>
            <a:r>
              <a:rPr lang="cs-CZ" sz="2800" b="1" dirty="0"/>
              <a:t>nepřípustné</a:t>
            </a:r>
            <a:r>
              <a:rPr lang="cs-CZ" sz="2800" dirty="0"/>
              <a:t> změny.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algn="just"/>
            <a:r>
              <a:rPr lang="cs-CZ" dirty="0"/>
              <a:t>Všechny úpravy malého projektu v porovnání se Smlouvou o NFP musí být oznámeny </a:t>
            </a:r>
            <a:r>
              <a:rPr lang="cs-CZ" b="1" dirty="0"/>
              <a:t>písemně dříve, než nastanou </a:t>
            </a:r>
            <a:r>
              <a:rPr lang="cs-CZ" dirty="0"/>
              <a:t>a při jejich hlášení a schvalovaní musí být dodrženy adekvátní postupy.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Nepodstatné změny detailně popsat Správci ve formě oznámení v závěrečné zprávě.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33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1E9D5-E9F3-463C-9E83-59EAC99EA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Oznámení o změně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59B619-DB6C-4F75-915D-67D86A0B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5" y="1219544"/>
            <a:ext cx="11237842" cy="553243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KU neprodleně zasílá oznámení o změně údajů na vědomí Správci </a:t>
            </a:r>
            <a:r>
              <a:rPr lang="cs-CZ" b="1" dirty="0"/>
              <a:t>e-mailem</a:t>
            </a:r>
            <a:r>
              <a:rPr lang="cs-CZ" dirty="0"/>
              <a:t>. </a:t>
            </a:r>
          </a:p>
          <a:p>
            <a:pPr algn="just"/>
            <a:endParaRPr lang="cs-CZ" sz="1600" dirty="0"/>
          </a:p>
          <a:p>
            <a:pPr algn="just"/>
            <a:r>
              <a:rPr lang="cs-CZ" u="sng" dirty="0"/>
              <a:t>Jedná se o </a:t>
            </a:r>
            <a:r>
              <a:rPr lang="cs-CZ" b="1" u="sng" dirty="0"/>
              <a:t>následující změny údajů</a:t>
            </a:r>
            <a:r>
              <a:rPr lang="cs-CZ" u="sng" dirty="0"/>
              <a:t>: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názvu </a:t>
            </a:r>
            <a:r>
              <a:rPr lang="cs-CZ" sz="2800" dirty="0"/>
              <a:t>KU nebo partnera (v případě, že se nemění IČ),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statutárního zástupce </a:t>
            </a:r>
            <a:r>
              <a:rPr lang="cs-CZ" sz="2800" dirty="0"/>
              <a:t>KU nebo HCP (v příloze oznámení je třeba zaslat doklad o jmenování nového statutárního zástupce a výpis z rejstříku trestů),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sídla </a:t>
            </a:r>
            <a:r>
              <a:rPr lang="cs-CZ" sz="2800" dirty="0"/>
              <a:t>KU nebo HCP projektu,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kontaktních údajů </a:t>
            </a:r>
            <a:r>
              <a:rPr lang="cs-CZ" sz="2800" dirty="0"/>
              <a:t>KU nebo HCP,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Chyby</a:t>
            </a:r>
            <a:r>
              <a:rPr lang="cs-CZ" sz="2800" dirty="0"/>
              <a:t> v psaní, počítaní a jiné zřejmé nesprávnosti. </a:t>
            </a:r>
          </a:p>
        </p:txBody>
      </p:sp>
    </p:spTree>
    <p:extLst>
      <p:ext uri="{BB962C8B-B14F-4D97-AF65-F5344CB8AC3E}">
        <p14:creationId xmlns:p14="http://schemas.microsoft.com/office/powerpoint/2010/main" val="232185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77AE0-5383-43E4-AA17-097E850D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0"/>
            <a:ext cx="10515600" cy="1325563"/>
          </a:xfrm>
        </p:spPr>
        <p:txBody>
          <a:bodyPr/>
          <a:lstStyle/>
          <a:p>
            <a:r>
              <a:rPr lang="cs-CZ" b="1" dirty="0"/>
              <a:t>Nepodstatné změny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D4A158-6C0E-4D70-B941-49CDEB1AA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325563"/>
            <a:ext cx="11449878" cy="530052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b="1" dirty="0"/>
              <a:t>Nepodstatná změna rozpočtu (přesuny finančních prostředků v rámci jednotlivých kapitol do 15 %) </a:t>
            </a:r>
            <a:r>
              <a:rPr lang="cs-CZ" dirty="0"/>
              <a:t>- a zároveň požadovaná změna nemá vliv na cíle malého projektu, jeho aktivity, ani celkovou výši rozpočtu (např. záměna materiálu, jednotkové ceny, počtu kusů apod.). KU změnu podrobně popíše a zdůvodní v Závěrečné zprávě.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3000" dirty="0"/>
              <a:t>Pokud souhrnně tyto změny překročí hranici 15 % kterékoli z dotčených kapitol, bude v okamžiku překročení této hranice změna považována za podstatnou.</a:t>
            </a:r>
          </a:p>
          <a:p>
            <a:pPr lvl="0" algn="just"/>
            <a:r>
              <a:rPr lang="cs-CZ" b="1" dirty="0"/>
              <a:t>Nepodstatná změna harmonogramu realizace aktivit - </a:t>
            </a:r>
            <a:r>
              <a:rPr lang="cs-CZ" dirty="0"/>
              <a:t>jde o změnu termínů aktivit, která nemá za následek posun termínu ukončení celkové realizace malého projektu. KU změnu popíše přímo ve formuláři ZZ. 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3000" dirty="0"/>
              <a:t>Změna nesmí mít vliv na délku projektu.</a:t>
            </a:r>
          </a:p>
          <a:p>
            <a:pPr lvl="0" algn="just"/>
            <a:r>
              <a:rPr lang="cs-CZ" b="1" dirty="0"/>
              <a:t>Nepodstatná změna technických parametrů položky </a:t>
            </a:r>
            <a:r>
              <a:rPr lang="cs-CZ" dirty="0"/>
              <a:t>(např. když se výrobek s parametry  uvedenými v </a:t>
            </a:r>
            <a:r>
              <a:rPr lang="cs-CZ" dirty="0" err="1"/>
              <a:t>ŽoNFP</a:t>
            </a:r>
            <a:r>
              <a:rPr lang="cs-CZ" dirty="0"/>
              <a:t> přestane vyrábět...).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9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3A4D9E-01EA-409A-841A-5F9C662F1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617" y="79864"/>
            <a:ext cx="8183200" cy="677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1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D233F-B54E-4A8D-A5FE-2622861A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s-CZ" b="1" dirty="0"/>
              <a:t>Podstatné změny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4BC815-78AB-4E0A-B001-E26D79B8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3" y="1253331"/>
            <a:ext cx="11661913" cy="539926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u="sng" dirty="0"/>
              <a:t>Podstatné změny rozdělujeme na 3 typy:</a:t>
            </a:r>
          </a:p>
          <a:p>
            <a:pPr marL="514350" indent="-431800" algn="just">
              <a:buFont typeface="+mj-lt"/>
              <a:buAutoNum type="arabicPeriod"/>
            </a:pPr>
            <a:r>
              <a:rPr lang="cs-CZ" b="1" dirty="0"/>
              <a:t>schvaluje Správce a není potřeba dodatek </a:t>
            </a:r>
            <a:r>
              <a:rPr lang="cs-CZ" dirty="0"/>
              <a:t>ke Smlouvě o poskytnutí NFP</a:t>
            </a:r>
          </a:p>
          <a:p>
            <a:pPr marL="514350" indent="-431800" algn="just">
              <a:buFont typeface="+mj-lt"/>
              <a:buAutoNum type="arabicPeriod"/>
            </a:pPr>
            <a:r>
              <a:rPr lang="cs-CZ" b="1" dirty="0"/>
              <a:t>schvaluje Správce a vyžaduje se podpis dodatku </a:t>
            </a:r>
            <a:r>
              <a:rPr lang="cs-CZ" dirty="0"/>
              <a:t>ke Smlouvě o poskytnutí NFP</a:t>
            </a:r>
          </a:p>
          <a:p>
            <a:pPr marL="514350" indent="-431800" algn="just">
              <a:buFont typeface="+mj-lt"/>
              <a:buAutoNum type="arabicPeriod"/>
            </a:pPr>
            <a:r>
              <a:rPr lang="cs-CZ" b="1" dirty="0"/>
              <a:t>schvaluje Regionální výbor a vyžaduje se podpis dodatku</a:t>
            </a:r>
            <a:r>
              <a:rPr lang="cs-CZ" dirty="0"/>
              <a:t> ke Smlouvě o poskytnutí NFP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KU musí písemně zaslat národně příslušnému Správci Žádost o změnu včetně příloh (v případě změny rozpočtu přepracovaný podrobný rozpočet) </a:t>
            </a:r>
            <a:r>
              <a:rPr lang="cs-CZ" b="1" dirty="0">
                <a:solidFill>
                  <a:srgbClr val="FF0000"/>
                </a:solidFill>
              </a:rPr>
              <a:t>ve 2 originálních vyhotoveních </a:t>
            </a:r>
            <a:r>
              <a:rPr lang="cs-CZ" dirty="0"/>
              <a:t>a zároveň v elektronické verzi na e-mailovou adresu příslušného Správce:</a:t>
            </a:r>
          </a:p>
          <a:p>
            <a:pPr lvl="1" algn="just">
              <a:lnSpc>
                <a:spcPct val="80000"/>
              </a:lnSpc>
              <a:buFont typeface="Calibri" panose="020F0502020204030204" pitchFamily="34" charset="0"/>
              <a:buChar char="-"/>
            </a:pPr>
            <a:r>
              <a:rPr lang="cs-CZ" sz="2800" dirty="0"/>
              <a:t>ad 1. a 2. min. </a:t>
            </a:r>
            <a:r>
              <a:rPr lang="cs-CZ" sz="2800" b="1" dirty="0">
                <a:solidFill>
                  <a:srgbClr val="FF0000"/>
                </a:solidFill>
              </a:rPr>
              <a:t>10 kalendářních dnů před plánovaným uskutečněním změny</a:t>
            </a:r>
            <a:r>
              <a:rPr lang="cs-CZ" sz="2800" dirty="0"/>
              <a:t>, </a:t>
            </a:r>
          </a:p>
          <a:p>
            <a:pPr lvl="1" algn="just">
              <a:lnSpc>
                <a:spcPct val="80000"/>
              </a:lnSpc>
              <a:buFont typeface="Calibri" panose="020F0502020204030204" pitchFamily="34" charset="0"/>
              <a:buChar char="-"/>
            </a:pPr>
            <a:r>
              <a:rPr lang="cs-CZ" sz="2800" dirty="0"/>
              <a:t>ad. 3 min. </a:t>
            </a:r>
            <a:r>
              <a:rPr lang="cs-CZ" sz="2800" b="1" dirty="0">
                <a:solidFill>
                  <a:srgbClr val="FF0000"/>
                </a:solidFill>
              </a:rPr>
              <a:t>30 kalendářních dnů před plánovaným uskutečněním změny</a:t>
            </a:r>
            <a:r>
              <a:rPr lang="cs-CZ" sz="2800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67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38E11-F483-4D78-B3A6-AC3E11EDC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289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Správce a není potřeba dodatek </a:t>
            </a:r>
            <a:r>
              <a:rPr lang="cs-CZ" b="1" dirty="0"/>
              <a:t>ke 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70ED1F-2366-4D85-8BE9-B3FB062C7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818" y="1978025"/>
            <a:ext cx="11014364" cy="462568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Změna místa realizace jednotlivých aktivit,</a:t>
            </a:r>
          </a:p>
          <a:p>
            <a:pPr lvl="0"/>
            <a:endParaRPr lang="cs-CZ" sz="1800" dirty="0"/>
          </a:p>
          <a:p>
            <a:pPr lvl="0"/>
            <a:r>
              <a:rPr lang="cs-CZ" dirty="0"/>
              <a:t>Další závažné změny ovlivňující cíle MP,</a:t>
            </a:r>
          </a:p>
          <a:p>
            <a:pPr lvl="0"/>
            <a:endParaRPr lang="cs-CZ" sz="1800" dirty="0"/>
          </a:p>
          <a:p>
            <a:pPr lvl="0"/>
            <a:r>
              <a:rPr lang="cs-CZ" dirty="0"/>
              <a:t>Změna parametrů položky (při stavebních pracích, práce navíc),</a:t>
            </a:r>
          </a:p>
          <a:p>
            <a:pPr lvl="0"/>
            <a:endParaRPr lang="cs-CZ" sz="1800" dirty="0"/>
          </a:p>
          <a:p>
            <a:pPr lvl="0"/>
            <a:r>
              <a:rPr lang="cs-CZ" dirty="0"/>
              <a:t>Prodloužení realizace MP s tím, že doba realizace stále nepřesáhne 12 měsíců,</a:t>
            </a:r>
          </a:p>
          <a:p>
            <a:pPr lvl="0"/>
            <a:endParaRPr lang="cs-CZ" sz="1800" dirty="0"/>
          </a:p>
          <a:p>
            <a:pPr lvl="0"/>
            <a:r>
              <a:rPr lang="cs-CZ" dirty="0"/>
              <a:t>Posun doby, začátku a konce realizace MP.</a:t>
            </a:r>
          </a:p>
        </p:txBody>
      </p:sp>
    </p:spTree>
    <p:extLst>
      <p:ext uri="{BB962C8B-B14F-4D97-AF65-F5344CB8AC3E}">
        <p14:creationId xmlns:p14="http://schemas.microsoft.com/office/powerpoint/2010/main" val="276872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06277-0A72-4F43-B79D-7E078209E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288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Správce a vyžaduje se podpis dodatku </a:t>
            </a:r>
            <a:r>
              <a:rPr lang="cs-CZ" b="1" dirty="0"/>
              <a:t>ke 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6172E2-5EC5-49B4-ADA4-C8AB21CD4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/>
              <a:t>Změna rozpočtu, kdy dojde ke změně některé rozpočtové kapitoly o více než 15 % její hodnoty uvedené ve Smlouvě o NFP tak, že požadovaná změna nemá vliv na cíle projektu, jeho aktivity, ani celkovou výši rozpočtu (Přílohou formuláře Žádosti o změnu je přepracovaný podrobný rozpočet),</a:t>
            </a:r>
          </a:p>
          <a:p>
            <a:pPr lvl="0" algn="just"/>
            <a:r>
              <a:rPr lang="cs-CZ" dirty="0"/>
              <a:t>Zvýšení objemu celkových nákladů MP,</a:t>
            </a:r>
          </a:p>
          <a:p>
            <a:pPr lvl="0" algn="just"/>
            <a:r>
              <a:rPr lang="cs-CZ" dirty="0"/>
              <a:t>Změna čísla bankovního účtu Konečného uživatele.</a:t>
            </a:r>
          </a:p>
          <a:p>
            <a:endParaRPr lang="cs-CZ" dirty="0"/>
          </a:p>
          <a:p>
            <a:r>
              <a:rPr lang="cs-CZ" dirty="0"/>
              <a:t>Stanovisko Správce je pro KU závazné.</a:t>
            </a:r>
          </a:p>
        </p:txBody>
      </p:sp>
    </p:spTree>
    <p:extLst>
      <p:ext uri="{BB962C8B-B14F-4D97-AF65-F5344CB8AC3E}">
        <p14:creationId xmlns:p14="http://schemas.microsoft.com/office/powerpoint/2010/main" val="3634774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656</Words>
  <Application>Microsoft Office PowerPoint</Application>
  <PresentationFormat>Širokoúhlá obrazovka</PresentationFormat>
  <Paragraphs>90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Změny v průběhu realizace malého projektu</vt:lpstr>
      <vt:lpstr>Změny v malém projektu</vt:lpstr>
      <vt:lpstr>Změny v malém projektu</vt:lpstr>
      <vt:lpstr>Oznámení o změně údajů</vt:lpstr>
      <vt:lpstr>Nepodstatné změny</vt:lpstr>
      <vt:lpstr>Prezentace aplikace PowerPoint</vt:lpstr>
      <vt:lpstr>Podstatné změny </vt:lpstr>
      <vt:lpstr>Podstatné změny, které schvaluje Správce a není potřeba dodatek ke Smlouvě o NFP</vt:lpstr>
      <vt:lpstr>Podstatné změny, které schvaluje Správce a vyžaduje se podpis dodatku ke Smlouvě o NFP</vt:lpstr>
      <vt:lpstr>Podstatné změny, které schvaluje RV a vyžaduje se podpis dodatku ke Smlouvě o NFP</vt:lpstr>
      <vt:lpstr>Podstatné změny, které schvaluje RV a vyžaduje se podpis dodatku ke Smlouvě o NFP</vt:lpstr>
      <vt:lpstr>NEPŘÍPUSTNÉ ZMĚNY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Strnadelová</cp:lastModifiedBy>
  <cp:revision>101</cp:revision>
  <cp:lastPrinted>2018-10-05T12:42:55Z</cp:lastPrinted>
  <dcterms:created xsi:type="dcterms:W3CDTF">2018-08-14T04:53:05Z</dcterms:created>
  <dcterms:modified xsi:type="dcterms:W3CDTF">2019-09-17T08:10:33Z</dcterms:modified>
</cp:coreProperties>
</file>